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7" r:id="rId3"/>
    <p:sldId id="266" r:id="rId4"/>
    <p:sldId id="268" r:id="rId5"/>
    <p:sldId id="269" r:id="rId6"/>
    <p:sldId id="297" r:id="rId7"/>
    <p:sldId id="298" r:id="rId8"/>
    <p:sldId id="299" r:id="rId9"/>
    <p:sldId id="303" r:id="rId10"/>
    <p:sldId id="304" r:id="rId11"/>
    <p:sldId id="300" r:id="rId12"/>
    <p:sldId id="302" r:id="rId13"/>
    <p:sldId id="301" r:id="rId14"/>
    <p:sldId id="271" r:id="rId15"/>
    <p:sldId id="265" r:id="rId16"/>
    <p:sldId id="272" r:id="rId17"/>
    <p:sldId id="290" r:id="rId18"/>
    <p:sldId id="275" r:id="rId19"/>
    <p:sldId id="305" r:id="rId20"/>
    <p:sldId id="276" r:id="rId21"/>
    <p:sldId id="278" r:id="rId22"/>
    <p:sldId id="277" r:id="rId23"/>
    <p:sldId id="279" r:id="rId24"/>
    <p:sldId id="280" r:id="rId25"/>
    <p:sldId id="308" r:id="rId26"/>
    <p:sldId id="261" r:id="rId27"/>
    <p:sldId id="263" r:id="rId28"/>
    <p:sldId id="264" r:id="rId29"/>
    <p:sldId id="306" r:id="rId30"/>
    <p:sldId id="287" r:id="rId31"/>
    <p:sldId id="292" r:id="rId32"/>
    <p:sldId id="293" r:id="rId33"/>
    <p:sldId id="307" r:id="rId34"/>
    <p:sldId id="282" r:id="rId35"/>
    <p:sldId id="283" r:id="rId36"/>
    <p:sldId id="284" r:id="rId37"/>
    <p:sldId id="309" r:id="rId38"/>
    <p:sldId id="285" r:id="rId39"/>
    <p:sldId id="286" r:id="rId40"/>
    <p:sldId id="310" r:id="rId41"/>
    <p:sldId id="311" r:id="rId42"/>
    <p:sldId id="262" r:id="rId43"/>
    <p:sldId id="288" r:id="rId44"/>
    <p:sldId id="289" r:id="rId45"/>
    <p:sldId id="31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5" d="100"/>
          <a:sy n="135" d="100"/>
        </p:scale>
        <p:origin x="-16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98A60B-C059-0B4D-BEA2-96512E21D70C}" type="datetimeFigureOut">
              <a:rPr lang="en-US" smtClean="0"/>
              <a:t>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38057A-E764-9248-BC6C-AE7A36A26A51}" type="slidenum">
              <a:rPr lang="en-US" smtClean="0"/>
              <a:t>‹#›</a:t>
            </a:fld>
            <a:endParaRPr lang="en-US"/>
          </a:p>
        </p:txBody>
      </p:sp>
    </p:spTree>
    <p:extLst>
      <p:ext uri="{BB962C8B-B14F-4D97-AF65-F5344CB8AC3E}">
        <p14:creationId xmlns:p14="http://schemas.microsoft.com/office/powerpoint/2010/main" val="4145886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a:t>
            </a:r>
            <a:r>
              <a:rPr lang="en-US" baseline="0" dirty="0" smtClean="0"/>
              <a:t> at a high level visualizations are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a:t>
            </a:fld>
            <a:endParaRPr lang="en-US"/>
          </a:p>
        </p:txBody>
      </p:sp>
    </p:spTree>
    <p:extLst>
      <p:ext uri="{BB962C8B-B14F-4D97-AF65-F5344CB8AC3E}">
        <p14:creationId xmlns:p14="http://schemas.microsoft.com/office/powerpoint/2010/main" val="392955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quickly as possible.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13</a:t>
            </a:fld>
            <a:endParaRPr lang="en-US"/>
          </a:p>
        </p:txBody>
      </p:sp>
    </p:spTree>
    <p:extLst>
      <p:ext uri="{BB962C8B-B14F-4D97-AF65-F5344CB8AC3E}">
        <p14:creationId xmlns:p14="http://schemas.microsoft.com/office/powerpoint/2010/main" val="416677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will not teach you to draw</a:t>
            </a:r>
            <a:r>
              <a:rPr lang="en-US" baseline="0" dirty="0" smtClean="0"/>
              <a:t> sexy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14</a:t>
            </a:fld>
            <a:endParaRPr lang="en-US"/>
          </a:p>
        </p:txBody>
      </p:sp>
    </p:spTree>
    <p:extLst>
      <p:ext uri="{BB962C8B-B14F-4D97-AF65-F5344CB8AC3E}">
        <p14:creationId xmlns:p14="http://schemas.microsoft.com/office/powerpoint/2010/main" val="222294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as </a:t>
            </a:r>
            <a:r>
              <a:rPr lang="en-US" dirty="0" err="1" smtClean="0"/>
              <a:t>infographics</a:t>
            </a:r>
            <a:r>
              <a:rPr lang="en-US" dirty="0" smtClean="0"/>
              <a:t>, which can</a:t>
            </a:r>
            <a:r>
              <a:rPr lang="en-US" baseline="0" dirty="0" smtClean="0"/>
              <a:t> often be hard to read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15</a:t>
            </a:fld>
            <a:endParaRPr lang="en-US"/>
          </a:p>
        </p:txBody>
      </p:sp>
    </p:spTree>
    <p:extLst>
      <p:ext uri="{BB962C8B-B14F-4D97-AF65-F5344CB8AC3E}">
        <p14:creationId xmlns:p14="http://schemas.microsoft.com/office/powerpoint/2010/main" val="8064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won’t teach you how</a:t>
            </a:r>
            <a:r>
              <a:rPr lang="en-US" baseline="0" dirty="0" smtClean="0"/>
              <a:t> to create </a:t>
            </a:r>
            <a:r>
              <a:rPr lang="en-US" dirty="0" smtClean="0"/>
              <a:t>beautiful</a:t>
            </a:r>
            <a:r>
              <a:rPr lang="en-US" baseline="0" dirty="0" smtClean="0"/>
              <a:t>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16</a:t>
            </a:fld>
            <a:endParaRPr lang="en-US"/>
          </a:p>
        </p:txBody>
      </p:sp>
    </p:spTree>
    <p:extLst>
      <p:ext uri="{BB962C8B-B14F-4D97-AF65-F5344CB8AC3E}">
        <p14:creationId xmlns:p14="http://schemas.microsoft.com/office/powerpoint/2010/main" val="29120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encourage you to be factually correct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17</a:t>
            </a:fld>
            <a:endParaRPr lang="en-US"/>
          </a:p>
        </p:txBody>
      </p:sp>
    </p:spTree>
    <p:extLst>
      <p:ext uri="{BB962C8B-B14F-4D97-AF65-F5344CB8AC3E}">
        <p14:creationId xmlns:p14="http://schemas.microsoft.com/office/powerpoint/2010/main" val="190955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18</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see great</a:t>
            </a:r>
            <a:r>
              <a:rPr lang="en-US" baseline="0" dirty="0" smtClean="0"/>
              <a:t> visualizations using what we teach today, head to </a:t>
            </a:r>
            <a:r>
              <a:rPr lang="en-US" baseline="0" dirty="0" err="1" smtClean="0"/>
              <a:t>blog.okcupid.com</a:t>
            </a:r>
            <a:r>
              <a:rPr lang="en-US" baseline="0" dirty="0" smtClean="0"/>
              <a:t>.  We stole most of the slide charts from there.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19</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20</a:t>
            </a:fld>
            <a:endParaRPr lang="en-US"/>
          </a:p>
        </p:txBody>
      </p:sp>
    </p:spTree>
    <p:extLst>
      <p:ext uri="{BB962C8B-B14F-4D97-AF65-F5344CB8AC3E}">
        <p14:creationId xmlns:p14="http://schemas.microsoft.com/office/powerpoint/2010/main" val="188016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variables, usually</a:t>
            </a:r>
            <a:r>
              <a:rPr lang="en-US" baseline="0" dirty="0" smtClean="0"/>
              <a:t> to see if there exists a trend between the two variable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21</a:t>
            </a:fld>
            <a:endParaRPr lang="en-US"/>
          </a:p>
        </p:txBody>
      </p:sp>
    </p:spTree>
    <p:extLst>
      <p:ext uri="{BB962C8B-B14F-4D97-AF65-F5344CB8AC3E}">
        <p14:creationId xmlns:p14="http://schemas.microsoft.com/office/powerpoint/2010/main" val="125891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axis</a:t>
            </a:r>
            <a:r>
              <a:rPr lang="en-US" baseline="0" dirty="0" smtClean="0"/>
              <a:t> is strictly increasing series.  Lines drawn between points because we expect trends.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22</a:t>
            </a:fld>
            <a:endParaRPr lang="en-US"/>
          </a:p>
        </p:txBody>
      </p:sp>
    </p:spTree>
    <p:extLst>
      <p:ext uri="{BB962C8B-B14F-4D97-AF65-F5344CB8AC3E}">
        <p14:creationId xmlns:p14="http://schemas.microsoft.com/office/powerpoint/2010/main" val="28196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way to summarize</a:t>
            </a:r>
            <a:r>
              <a:rPr lang="en-US" baseline="0" dirty="0" smtClean="0"/>
              <a:t> the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a:t>
            </a:fld>
            <a:endParaRPr lang="en-US"/>
          </a:p>
        </p:txBody>
      </p:sp>
    </p:spTree>
    <p:extLst>
      <p:ext uri="{BB962C8B-B14F-4D97-AF65-F5344CB8AC3E}">
        <p14:creationId xmlns:p14="http://schemas.microsoft.com/office/powerpoint/2010/main" val="129948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23</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Confused me for a long time.  Super powerful, so every</a:t>
            </a:r>
            <a:r>
              <a:rPr lang="en-US" baseline="0" dirty="0" smtClean="0"/>
              <a:t> has a lot of options.  </a:t>
            </a:r>
            <a:r>
              <a:rPr lang="en-US" dirty="0" smtClean="0"/>
              <a:t>Documentation isn’t great.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26</a:t>
            </a:fld>
            <a:endParaRPr lang="en-US"/>
          </a:p>
        </p:txBody>
      </p:sp>
    </p:spTree>
    <p:extLst>
      <p:ext uri="{BB962C8B-B14F-4D97-AF65-F5344CB8AC3E}">
        <p14:creationId xmlns:p14="http://schemas.microsoft.com/office/powerpoint/2010/main" val="415916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all end up simply drawing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33</a:t>
            </a:fld>
            <a:endParaRPr lang="en-US"/>
          </a:p>
        </p:txBody>
      </p:sp>
    </p:spTree>
    <p:extLst>
      <p:ext uri="{BB962C8B-B14F-4D97-AF65-F5344CB8AC3E}">
        <p14:creationId xmlns:p14="http://schemas.microsoft.com/office/powerpoint/2010/main" val="236983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40</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data that you’ve downloaded</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a:t>
            </a:fld>
            <a:endParaRPr lang="en-US"/>
          </a:p>
        </p:txBody>
      </p:sp>
    </p:spTree>
    <p:extLst>
      <p:ext uri="{BB962C8B-B14F-4D97-AF65-F5344CB8AC3E}">
        <p14:creationId xmlns:p14="http://schemas.microsoft.com/office/powerpoint/2010/main" val="297728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show different parts or interpretations</a:t>
            </a:r>
            <a:r>
              <a:rPr lang="en-US" baseline="0" dirty="0" smtClean="0"/>
              <a:t> of the data using shapes and colors instead of text.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a:t>
            </a:fld>
            <a:endParaRPr lang="en-US"/>
          </a:p>
        </p:txBody>
      </p:sp>
    </p:spTree>
    <p:extLst>
      <p:ext uri="{BB962C8B-B14F-4D97-AF65-F5344CB8AC3E}">
        <p14:creationId xmlns:p14="http://schemas.microsoft.com/office/powerpoint/2010/main" val="62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a:t>
            </a:r>
            <a:r>
              <a:rPr lang="en-US" baseline="0" dirty="0" smtClean="0"/>
              <a:t> is a set of quick visualizations that give you an overview of the data, so that you can make hypotheses and figure out what to focus on next.  These are quick and dirty graphs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7</a:t>
            </a:fld>
            <a:endParaRPr lang="en-US"/>
          </a:p>
        </p:txBody>
      </p:sp>
    </p:spTree>
    <p:extLst>
      <p:ext uri="{BB962C8B-B14F-4D97-AF65-F5344CB8AC3E}">
        <p14:creationId xmlns:p14="http://schemas.microsoft.com/office/powerpoint/2010/main" val="223145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Storying</a:t>
            </a:r>
            <a:r>
              <a:rPr lang="en-US" dirty="0" smtClean="0"/>
              <a:t> telling is what you often see when you are looking at a visualization.</a:t>
            </a:r>
            <a:r>
              <a:rPr lang="en-US" baseline="0" dirty="0" smtClean="0"/>
              <a:t>  It’s purpose is to visually tell you some interesting fact.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8</a:t>
            </a:fld>
            <a:endParaRPr lang="en-US"/>
          </a:p>
        </p:txBody>
      </p:sp>
    </p:spTree>
    <p:extLst>
      <p:ext uri="{BB962C8B-B14F-4D97-AF65-F5344CB8AC3E}">
        <p14:creationId xmlns:p14="http://schemas.microsoft.com/office/powerpoint/2010/main" val="187714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9</a:t>
            </a:fld>
            <a:endParaRPr lang="en-US"/>
          </a:p>
        </p:txBody>
      </p:sp>
    </p:spTree>
    <p:extLst>
      <p:ext uri="{BB962C8B-B14F-4D97-AF65-F5344CB8AC3E}">
        <p14:creationId xmlns:p14="http://schemas.microsoft.com/office/powerpoint/2010/main" val="214667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matters</a:t>
            </a:r>
            <a:r>
              <a:rPr lang="en-US" baseline="0" dirty="0" smtClean="0"/>
              <a:t> is the message.  The core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11</a:t>
            </a:fld>
            <a:endParaRPr lang="en-US"/>
          </a:p>
        </p:txBody>
      </p:sp>
    </p:spTree>
    <p:extLst>
      <p:ext uri="{BB962C8B-B14F-4D97-AF65-F5344CB8AC3E}">
        <p14:creationId xmlns:p14="http://schemas.microsoft.com/office/powerpoint/2010/main" val="2398659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getting the</a:t>
            </a:r>
            <a:r>
              <a:rPr lang="en-US" baseline="0" dirty="0" smtClean="0"/>
              <a:t> reader to see your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12</a:t>
            </a:fld>
            <a:endParaRPr lang="en-US"/>
          </a:p>
        </p:txBody>
      </p:sp>
    </p:spTree>
    <p:extLst>
      <p:ext uri="{BB962C8B-B14F-4D97-AF65-F5344CB8AC3E}">
        <p14:creationId xmlns:p14="http://schemas.microsoft.com/office/powerpoint/2010/main" val="3075515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95539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69965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0370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78297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85928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534927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A9346E37-10AA-A446-83C2-685E5350253C}" type="datetimeFigureOut">
              <a:rPr lang="en-US" smtClean="0"/>
              <a:t>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3874732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9346E37-10AA-A446-83C2-685E5350253C}" type="datetimeFigureOut">
              <a:rPr lang="en-US" smtClean="0"/>
              <a:t>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38537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46E37-10AA-A446-83C2-685E5350253C}" type="datetimeFigureOut">
              <a:rPr lang="en-US" smtClean="0"/>
              <a:t>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2118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56050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485270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46E37-10AA-A446-83C2-685E5350253C}" type="datetimeFigureOut">
              <a:rPr lang="en-US" smtClean="0"/>
              <a:t>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47A26-A7F0-284D-BF5E-E6A438A2D608}" type="slidenum">
              <a:rPr lang="en-US" smtClean="0"/>
              <a:t>‹#›</a:t>
            </a:fld>
            <a:endParaRPr lang="en-US"/>
          </a:p>
        </p:txBody>
      </p:sp>
    </p:spTree>
    <p:extLst>
      <p:ext uri="{BB962C8B-B14F-4D97-AF65-F5344CB8AC3E}">
        <p14:creationId xmlns:p14="http://schemas.microsoft.com/office/powerpoint/2010/main" val="72058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Day 2: Introduction to Visualizations</a:t>
            </a:r>
            <a:endParaRPr lang="en-US" dirty="0"/>
          </a:p>
        </p:txBody>
      </p:sp>
      <p:sp>
        <p:nvSpPr>
          <p:cNvPr id="3" name="Subtitle 2"/>
          <p:cNvSpPr>
            <a:spLocks noGrp="1"/>
          </p:cNvSpPr>
          <p:nvPr>
            <p:ph type="subTitle" idx="1"/>
          </p:nvPr>
        </p:nvSpPr>
        <p:spPr/>
        <p:txBody>
          <a:bodyPr/>
          <a:lstStyle/>
          <a:p>
            <a:r>
              <a:rPr lang="en-US" dirty="0" err="1" smtClean="0"/>
              <a:t>matplotlib</a:t>
            </a:r>
            <a:endParaRPr lang="en-US" dirty="0"/>
          </a:p>
        </p:txBody>
      </p:sp>
    </p:spTree>
    <p:extLst>
      <p:ext uri="{BB962C8B-B14F-4D97-AF65-F5344CB8AC3E}">
        <p14:creationId xmlns:p14="http://schemas.microsoft.com/office/powerpoint/2010/main" val="19903236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8000" dirty="0" smtClean="0"/>
              <a:t>ONLY SOMETIMES</a:t>
            </a:r>
            <a:endParaRPr lang="en-US" sz="8000" dirty="0"/>
          </a:p>
        </p:txBody>
      </p:sp>
    </p:spTree>
    <p:extLst>
      <p:ext uri="{BB962C8B-B14F-4D97-AF65-F5344CB8AC3E}">
        <p14:creationId xmlns:p14="http://schemas.microsoft.com/office/powerpoint/2010/main" val="12823860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2951" y="477219"/>
            <a:ext cx="9144000" cy="6083827"/>
          </a:xfrm>
          <a:prstGeom prst="rect">
            <a:avLst/>
          </a:prstGeom>
        </p:spPr>
      </p:pic>
      <p:sp>
        <p:nvSpPr>
          <p:cNvPr id="4" name="Title 3"/>
          <p:cNvSpPr>
            <a:spLocks noGrp="1"/>
          </p:cNvSpPr>
          <p:nvPr>
            <p:ph type="ctrTitle"/>
          </p:nvPr>
        </p:nvSpPr>
        <p:spPr>
          <a:xfrm>
            <a:off x="685800" y="2490461"/>
            <a:ext cx="7772400" cy="1470025"/>
          </a:xfrm>
        </p:spPr>
        <p:txBody>
          <a:bodyPr/>
          <a:lstStyle/>
          <a:p>
            <a:r>
              <a:rPr lang="en-US" dirty="0" smtClean="0"/>
              <a:t>“The Message”</a:t>
            </a:r>
            <a:endParaRPr lang="en-US" dirty="0"/>
          </a:p>
        </p:txBody>
      </p:sp>
      <p:sp>
        <p:nvSpPr>
          <p:cNvPr id="5" name="Subtitle 4"/>
          <p:cNvSpPr>
            <a:spLocks noGrp="1"/>
          </p:cNvSpPr>
          <p:nvPr>
            <p:ph type="subTitle" idx="1"/>
          </p:nvPr>
        </p:nvSpPr>
        <p:spPr>
          <a:xfrm>
            <a:off x="1371600" y="3736199"/>
            <a:ext cx="6400800" cy="1752600"/>
          </a:xfrm>
        </p:spPr>
        <p:txBody>
          <a:bodyPr/>
          <a:lstStyle/>
          <a:p>
            <a:r>
              <a:rPr lang="en-US" dirty="0" smtClean="0"/>
              <a:t>Grandmaster Flash (1982)</a:t>
            </a:r>
            <a:endParaRPr lang="en-US" dirty="0"/>
          </a:p>
        </p:txBody>
      </p:sp>
    </p:spTree>
    <p:extLst>
      <p:ext uri="{BB962C8B-B14F-4D97-AF65-F5344CB8AC3E}">
        <p14:creationId xmlns:p14="http://schemas.microsoft.com/office/powerpoint/2010/main" val="38566976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35924" r="-35924"/>
          <a:stretch>
            <a:fillRect/>
          </a:stretch>
        </p:blipFill>
        <p:spPr>
          <a:xfrm>
            <a:off x="457200" y="260020"/>
            <a:ext cx="8229600" cy="5866144"/>
          </a:xfrm>
        </p:spPr>
      </p:pic>
      <p:sp>
        <p:nvSpPr>
          <p:cNvPr id="5" name="TextBox 4"/>
          <p:cNvSpPr txBox="1"/>
          <p:nvPr/>
        </p:nvSpPr>
        <p:spPr>
          <a:xfrm>
            <a:off x="1050029" y="6488668"/>
            <a:ext cx="7522161" cy="369332"/>
          </a:xfrm>
          <a:prstGeom prst="rect">
            <a:avLst/>
          </a:prstGeom>
          <a:noFill/>
        </p:spPr>
        <p:txBody>
          <a:bodyPr wrap="none" rtlCol="0">
            <a:spAutoFit/>
          </a:bodyPr>
          <a:lstStyle/>
          <a:p>
            <a:r>
              <a:rPr lang="nl-NL" dirty="0" smtClean="0"/>
              <a:t>http://</a:t>
            </a:r>
            <a:r>
              <a:rPr lang="nl-NL" dirty="0" err="1" smtClean="0"/>
              <a:t>www.julieelder.com</a:t>
            </a:r>
            <a:r>
              <a:rPr lang="nl-NL" dirty="0" smtClean="0"/>
              <a:t>/</a:t>
            </a:r>
            <a:r>
              <a:rPr lang="nl-NL" dirty="0" err="1" smtClean="0"/>
              <a:t>wp</a:t>
            </a:r>
            <a:r>
              <a:rPr lang="nl-NL" dirty="0" smtClean="0"/>
              <a:t>-content/</a:t>
            </a:r>
            <a:r>
              <a:rPr lang="nl-NL" dirty="0" err="1" smtClean="0"/>
              <a:t>uploads</a:t>
            </a:r>
            <a:r>
              <a:rPr lang="nl-NL" dirty="0" smtClean="0"/>
              <a:t>/2010/11/</a:t>
            </a:r>
            <a:r>
              <a:rPr lang="nl-NL" dirty="0" err="1" smtClean="0"/>
              <a:t>understand_full.jpg</a:t>
            </a:r>
            <a:endParaRPr lang="en-US" dirty="0"/>
          </a:p>
        </p:txBody>
      </p:sp>
    </p:spTree>
    <p:extLst>
      <p:ext uri="{BB962C8B-B14F-4D97-AF65-F5344CB8AC3E}">
        <p14:creationId xmlns:p14="http://schemas.microsoft.com/office/powerpoint/2010/main" val="40663710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3"/>
          <a:srcRect l="-8580" r="-8580"/>
          <a:stretch>
            <a:fillRect/>
          </a:stretch>
        </p:blipFill>
        <p:spPr>
          <a:xfrm>
            <a:off x="-1296798" y="-9622"/>
            <a:ext cx="12469965" cy="6858000"/>
          </a:xfrm>
        </p:spPr>
      </p:pic>
    </p:spTree>
    <p:extLst>
      <p:ext uri="{BB962C8B-B14F-4D97-AF65-F5344CB8AC3E}">
        <p14:creationId xmlns:p14="http://schemas.microsoft.com/office/powerpoint/2010/main" val="692286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 Sexy Pictures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06801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2532184" y="1563077"/>
            <a:ext cx="3685869" cy="6858000"/>
          </a:xfrm>
          <a:prstGeom prst="rect">
            <a:avLst/>
          </a:prstGeom>
        </p:spPr>
      </p:pic>
      <p:sp>
        <p:nvSpPr>
          <p:cNvPr id="7" name="TextBox 6"/>
          <p:cNvSpPr txBox="1"/>
          <p:nvPr/>
        </p:nvSpPr>
        <p:spPr>
          <a:xfrm>
            <a:off x="1511846" y="6581001"/>
            <a:ext cx="6314549" cy="276999"/>
          </a:xfrm>
          <a:prstGeom prst="rect">
            <a:avLst/>
          </a:prstGeom>
          <a:solidFill>
            <a:schemeClr val="bg1"/>
          </a:solidFill>
        </p:spPr>
        <p:txBody>
          <a:bodyPr wrap="none" rtlCol="0">
            <a:spAutoFit/>
          </a:bodyPr>
          <a:lstStyle/>
          <a:p>
            <a:r>
              <a:rPr lang="hu-HU" sz="1200" dirty="0" smtClean="0"/>
              <a:t>http://psychcentral.com/blog/archives/2011/06/29/an-epidemic-of-bad-infographics-depression/</a:t>
            </a:r>
            <a:endParaRPr lang="en-US" sz="1200" dirty="0"/>
          </a:p>
        </p:txBody>
      </p:sp>
    </p:spTree>
    <p:extLst>
      <p:ext uri="{BB962C8B-B14F-4D97-AF65-F5344CB8AC3E}">
        <p14:creationId xmlns:p14="http://schemas.microsoft.com/office/powerpoint/2010/main" val="18515114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rcRect l="261" r="261"/>
          <a:stretch>
            <a:fillRect/>
          </a:stretch>
        </p:blipFill>
        <p:spPr/>
      </p:pic>
      <p:sp>
        <p:nvSpPr>
          <p:cNvPr id="9" name="TextBox 8"/>
          <p:cNvSpPr txBox="1"/>
          <p:nvPr/>
        </p:nvSpPr>
        <p:spPr>
          <a:xfrm>
            <a:off x="1870052" y="6508670"/>
            <a:ext cx="5871845" cy="369332"/>
          </a:xfrm>
          <a:prstGeom prst="rect">
            <a:avLst/>
          </a:prstGeom>
          <a:noFill/>
        </p:spPr>
        <p:txBody>
          <a:bodyPr wrap="none" rtlCol="0">
            <a:spAutoFit/>
          </a:bodyPr>
          <a:lstStyle/>
          <a:p>
            <a:r>
              <a:rPr lang="en-US" dirty="0" smtClean="0"/>
              <a:t>http://</a:t>
            </a:r>
            <a:r>
              <a:rPr lang="en-US" dirty="0" err="1" smtClean="0"/>
              <a:t>www.pitchinteractive.com</a:t>
            </a:r>
            <a:r>
              <a:rPr lang="en-US" dirty="0" smtClean="0"/>
              <a:t>/election2008/</a:t>
            </a:r>
            <a:r>
              <a:rPr lang="en-US" dirty="0" err="1" smtClean="0"/>
              <a:t>jobarcs.html</a:t>
            </a:r>
            <a:endParaRPr lang="en-US" dirty="0"/>
          </a:p>
        </p:txBody>
      </p:sp>
    </p:spTree>
    <p:extLst>
      <p:ext uri="{BB962C8B-B14F-4D97-AF65-F5344CB8AC3E}">
        <p14:creationId xmlns:p14="http://schemas.microsoft.com/office/powerpoint/2010/main" val="2497869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7728" r="-7728"/>
          <a:stretch>
            <a:fillRect/>
          </a:stretch>
        </p:blipFill>
        <p:spPr>
          <a:xfrm>
            <a:off x="457200" y="790058"/>
            <a:ext cx="8229600" cy="5336105"/>
          </a:xfrm>
        </p:spPr>
      </p:pic>
      <p:sp>
        <p:nvSpPr>
          <p:cNvPr id="5" name="TextBox 4"/>
          <p:cNvSpPr txBox="1"/>
          <p:nvPr/>
        </p:nvSpPr>
        <p:spPr>
          <a:xfrm>
            <a:off x="1950053" y="6528671"/>
            <a:ext cx="5906898" cy="369332"/>
          </a:xfrm>
          <a:prstGeom prst="rect">
            <a:avLst/>
          </a:prstGeom>
          <a:noFill/>
        </p:spPr>
        <p:txBody>
          <a:bodyPr wrap="none" rtlCol="0">
            <a:spAutoFit/>
          </a:bodyPr>
          <a:lstStyle/>
          <a:p>
            <a:r>
              <a:rPr lang="en-US" dirty="0" smtClean="0"/>
              <a:t>http://</a:t>
            </a:r>
            <a:r>
              <a:rPr lang="en-US" dirty="0" err="1" smtClean="0"/>
              <a:t>visualizeit.wordpress.com</a:t>
            </a:r>
            <a:r>
              <a:rPr lang="en-US" dirty="0" smtClean="0"/>
              <a:t>/category/bad-visualization/</a:t>
            </a:r>
            <a:endParaRPr lang="en-US" dirty="0"/>
          </a:p>
        </p:txBody>
      </p:sp>
    </p:spTree>
    <p:extLst>
      <p:ext uri="{BB962C8B-B14F-4D97-AF65-F5344CB8AC3E}">
        <p14:creationId xmlns:p14="http://schemas.microsoft.com/office/powerpoint/2010/main" val="34029068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25131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r>
              <a:rPr lang="en-US" dirty="0" err="1"/>
              <a:t>blog.okcupid.com</a:t>
            </a:r>
            <a:endParaRPr lang="en-US" dirty="0"/>
          </a:p>
        </p:txBody>
      </p:sp>
    </p:spTree>
    <p:extLst>
      <p:ext uri="{BB962C8B-B14F-4D97-AF65-F5344CB8AC3E}">
        <p14:creationId xmlns:p14="http://schemas.microsoft.com/office/powerpoint/2010/main" val="37342565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1500" dirty="0" smtClean="0"/>
              <a:t>Summarize</a:t>
            </a:r>
            <a:endParaRPr lang="en-US" sz="115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00105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Graph</a:t>
            </a:r>
            <a:endParaRPr lang="en-US" dirty="0"/>
          </a:p>
        </p:txBody>
      </p:sp>
      <p:pic>
        <p:nvPicPr>
          <p:cNvPr id="6" name="Content Placeholder 5"/>
          <p:cNvPicPr>
            <a:picLocks noGrp="1" noChangeAspect="1"/>
          </p:cNvPicPr>
          <p:nvPr>
            <p:ph idx="1"/>
          </p:nvPr>
        </p:nvPicPr>
        <p:blipFill>
          <a:blip r:embed="rId3"/>
          <a:srcRect l="-23025" r="-23025"/>
          <a:stretch>
            <a:fillRect/>
          </a:stretch>
        </p:blipFill>
        <p:spPr>
          <a:xfrm>
            <a:off x="457200" y="1600200"/>
            <a:ext cx="8229600" cy="4885620"/>
          </a:xfrm>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8106556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Plot</a:t>
            </a:r>
            <a:endParaRPr lang="en-US" dirty="0"/>
          </a:p>
        </p:txBody>
      </p:sp>
      <p:pic>
        <p:nvPicPr>
          <p:cNvPr id="6" name="Content Placeholder 5"/>
          <p:cNvPicPr>
            <a:picLocks noGrp="1" noChangeAspect="1"/>
          </p:cNvPicPr>
          <p:nvPr>
            <p:ph idx="1"/>
          </p:nvPr>
        </p:nvPicPr>
        <p:blipFill>
          <a:blip r:embed="rId3"/>
          <a:srcRect l="-19850" r="-19850"/>
          <a:stretch>
            <a:fillRect/>
          </a:stretch>
        </p:blipFill>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426244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Graph</a:t>
            </a:r>
            <a:endParaRPr lang="en-US" dirty="0"/>
          </a:p>
        </p:txBody>
      </p:sp>
      <p:sp>
        <p:nvSpPr>
          <p:cNvPr id="9" name="TextBox 8"/>
          <p:cNvSpPr txBox="1"/>
          <p:nvPr/>
        </p:nvSpPr>
        <p:spPr>
          <a:xfrm>
            <a:off x="2970081" y="6390466"/>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pic>
        <p:nvPicPr>
          <p:cNvPr id="10" name="Picture 9"/>
          <p:cNvPicPr>
            <a:picLocks noChangeAspect="1"/>
          </p:cNvPicPr>
          <p:nvPr/>
        </p:nvPicPr>
        <p:blipFill>
          <a:blip r:embed="rId3"/>
          <a:stretch>
            <a:fillRect/>
          </a:stretch>
        </p:blipFill>
        <p:spPr>
          <a:xfrm>
            <a:off x="1641608" y="1337332"/>
            <a:ext cx="5998601" cy="4963128"/>
          </a:xfrm>
          <a:prstGeom prst="rect">
            <a:avLst/>
          </a:prstGeom>
        </p:spPr>
      </p:pic>
    </p:spTree>
    <p:extLst>
      <p:ext uri="{BB962C8B-B14F-4D97-AF65-F5344CB8AC3E}">
        <p14:creationId xmlns:p14="http://schemas.microsoft.com/office/powerpoint/2010/main" val="18579541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1186295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Plots</a:t>
            </a:r>
            <a:endParaRPr lang="en-US" dirty="0"/>
          </a:p>
        </p:txBody>
      </p:sp>
      <p:pic>
        <p:nvPicPr>
          <p:cNvPr id="4" name="Content Placeholder 3"/>
          <p:cNvPicPr>
            <a:picLocks noGrp="1" noChangeAspect="1"/>
          </p:cNvPicPr>
          <p:nvPr>
            <p:ph idx="1"/>
          </p:nvPr>
        </p:nvPicPr>
        <p:blipFill>
          <a:blip r:embed="rId2"/>
          <a:srcRect l="-18187" r="-18187"/>
          <a:stretch>
            <a:fillRect/>
          </a:stretch>
        </p:blipFill>
        <p:spPr/>
      </p:pic>
    </p:spTree>
    <p:extLst>
      <p:ext uri="{BB962C8B-B14F-4D97-AF65-F5344CB8AC3E}">
        <p14:creationId xmlns:p14="http://schemas.microsoft.com/office/powerpoint/2010/main" val="1717191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dirty="0" err="1" smtClean="0"/>
              <a:t>matplotlib</a:t>
            </a:r>
            <a:endParaRPr lang="en-US" sz="6600" dirty="0"/>
          </a:p>
        </p:txBody>
      </p:sp>
      <p:sp>
        <p:nvSpPr>
          <p:cNvPr id="5" name="Subtitle 4"/>
          <p:cNvSpPr>
            <a:spLocks noGrp="1"/>
          </p:cNvSpPr>
          <p:nvPr>
            <p:ph type="subTitle" idx="1"/>
          </p:nvPr>
        </p:nvSpPr>
        <p:spPr/>
        <p:txBody>
          <a:bodyPr/>
          <a:lstStyle/>
          <a:p>
            <a:r>
              <a:rPr lang="en-US" dirty="0" smtClean="0"/>
              <a:t>Python’s version of </a:t>
            </a:r>
            <a:r>
              <a:rPr lang="en-US" dirty="0" err="1" smtClean="0"/>
              <a:t>Matlab</a:t>
            </a:r>
            <a:r>
              <a:rPr lang="en-US" dirty="0" smtClean="0"/>
              <a:t> plotting</a:t>
            </a:r>
            <a:endParaRPr lang="en-US" dirty="0"/>
          </a:p>
        </p:txBody>
      </p:sp>
    </p:spTree>
    <p:extLst>
      <p:ext uri="{BB962C8B-B14F-4D97-AF65-F5344CB8AC3E}">
        <p14:creationId xmlns:p14="http://schemas.microsoft.com/office/powerpoint/2010/main" val="576529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a:t>
            </a:r>
            <a:r>
              <a:rPr lang="en-US" dirty="0" err="1" smtClean="0">
                <a:solidFill>
                  <a:srgbClr val="4F81BD"/>
                </a:solidFill>
              </a:rPr>
              <a:t>matplotlib</a:t>
            </a:r>
            <a:r>
              <a:rPr lang="en-US" dirty="0" smtClean="0">
                <a:solidFill>
                  <a:srgbClr val="4F81BD"/>
                </a:solidFill>
              </a:rPr>
              <a:t> </a:t>
            </a:r>
            <a:r>
              <a:rPr lang="en-US" dirty="0" smtClean="0"/>
              <a:t>Draws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4396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Figure</a:t>
            </a:r>
            <a:r>
              <a:rPr lang="en-US" dirty="0" smtClean="0"/>
              <a:t> object</a:t>
            </a:r>
            <a:endParaRPr lang="en-US" dirty="0"/>
          </a:p>
        </p:txBody>
      </p:sp>
      <p:sp>
        <p:nvSpPr>
          <p:cNvPr id="3" name="Content Placeholder 2"/>
          <p:cNvSpPr>
            <a:spLocks noGrp="1"/>
          </p:cNvSpPr>
          <p:nvPr>
            <p:ph idx="1"/>
          </p:nvPr>
        </p:nvSpPr>
        <p:spPr>
          <a:ln/>
        </p:spPr>
        <p:style>
          <a:lnRef idx="2">
            <a:schemeClr val="dk1"/>
          </a:lnRef>
          <a:fillRef idx="1">
            <a:schemeClr val="lt1"/>
          </a:fillRef>
          <a:effectRef idx="0">
            <a:schemeClr val="dk1"/>
          </a:effectRef>
          <a:fontRef idx="minor">
            <a:schemeClr val="dk1"/>
          </a:fontRef>
        </p:style>
        <p:txBody>
          <a:bodyPr/>
          <a:lstStyle/>
          <a:p>
            <a:endParaRPr lang="en-US" dirty="0"/>
          </a:p>
        </p:txBody>
      </p:sp>
      <p:sp>
        <p:nvSpPr>
          <p:cNvPr id="4" name="TextBox 3"/>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12" name="Straight Arrow Connector 11"/>
          <p:cNvCxnSpPr/>
          <p:nvPr/>
        </p:nvCxnSpPr>
        <p:spPr>
          <a:xfrm flipV="1">
            <a:off x="3080084" y="5570406"/>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5315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Subplot</a:t>
            </a:r>
            <a:r>
              <a:rPr lang="en-US" dirty="0" smtClean="0"/>
              <a:t> object</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450397"/>
            <a:ext cx="2890079" cy="114080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10019" y="3901001"/>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cxnSp>
        <p:nvCxnSpPr>
          <p:cNvPr id="16" name="Straight Arrow Connector 15"/>
          <p:cNvCxnSpPr/>
          <p:nvPr/>
        </p:nvCxnSpPr>
        <p:spPr>
          <a:xfrm flipH="1">
            <a:off x="3600098" y="2770202"/>
            <a:ext cx="1492436" cy="167012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8716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spTree>
    <p:extLst>
      <p:ext uri="{BB962C8B-B14F-4D97-AF65-F5344CB8AC3E}">
        <p14:creationId xmlns:p14="http://schemas.microsoft.com/office/powerpoint/2010/main" val="31734741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a:t>
            </a:r>
            <a:endParaRPr lang="en-US" dirty="0"/>
          </a:p>
        </p:txBody>
      </p:sp>
      <p:pic>
        <p:nvPicPr>
          <p:cNvPr id="6" name="Picture 5"/>
          <p:cNvPicPr>
            <a:picLocks noChangeAspect="1"/>
          </p:cNvPicPr>
          <p:nvPr/>
        </p:nvPicPr>
        <p:blipFill>
          <a:blip r:embed="rId3"/>
          <a:stretch>
            <a:fillRect/>
          </a:stretch>
        </p:blipFill>
        <p:spPr>
          <a:xfrm>
            <a:off x="-1" y="2002693"/>
            <a:ext cx="10463683" cy="4855308"/>
          </a:xfrm>
          <a:prstGeom prst="rect">
            <a:avLst/>
          </a:prstGeom>
        </p:spPr>
      </p:pic>
    </p:spTree>
    <p:extLst>
      <p:ext uri="{BB962C8B-B14F-4D97-AF65-F5344CB8AC3E}">
        <p14:creationId xmlns:p14="http://schemas.microsoft.com/office/powerpoint/2010/main" val="5941087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a:t>
            </a:r>
            <a:r>
              <a:rPr lang="en-US" b="1" dirty="0" smtClean="0">
                <a:solidFill>
                  <a:schemeClr val="accent2"/>
                </a:solidFill>
              </a:rPr>
              <a:t>2</a:t>
            </a:r>
            <a:r>
              <a:rPr lang="en-US" dirty="0" smtClean="0"/>
              <a:t>,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b="1" dirty="0" smtClean="0">
                <a:solidFill>
                  <a:srgbClr val="C0504D"/>
                </a:solidFill>
              </a:rPr>
              <a:t>2</a:t>
            </a:r>
            <a:r>
              <a:rPr lang="en-US" sz="3600" dirty="0" smtClean="0">
                <a:solidFill>
                  <a:srgbClr val="C0504D"/>
                </a:solidFill>
              </a:rPr>
              <a:t> </a:t>
            </a:r>
          </a:p>
          <a:p>
            <a:r>
              <a:rPr lang="en-US" sz="3600" dirty="0" smtClean="0">
                <a:solidFill>
                  <a:srgbClr val="C0504D"/>
                </a:solidFill>
              </a:rPr>
              <a:t>rows</a:t>
            </a:r>
            <a:endParaRPr lang="en-US" sz="3600" dirty="0">
              <a:solidFill>
                <a:srgbClr val="C0504D"/>
              </a:solidFill>
            </a:endParaRPr>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8" name="Straight Arrow Connector 7"/>
          <p:cNvCxnSpPr/>
          <p:nvPr/>
        </p:nvCxnSpPr>
        <p:spPr>
          <a:xfrm flipH="1">
            <a:off x="7668841" y="1260593"/>
            <a:ext cx="468566" cy="135220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5073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a:t>
            </a:r>
            <a:r>
              <a:rPr lang="en-US" b="1" dirty="0" smtClean="0">
                <a:solidFill>
                  <a:schemeClr val="accent2"/>
                </a:solidFill>
              </a:rPr>
              <a:t>3</a:t>
            </a:r>
            <a:r>
              <a:rPr lang="en-US" dirty="0" smtClean="0"/>
              <a:t>,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b="1" dirty="0" smtClean="0">
                <a:solidFill>
                  <a:srgbClr val="C0504D"/>
                </a:solidFill>
              </a:rPr>
              <a:t>3</a:t>
            </a:r>
            <a:r>
              <a:rPr lang="en-US" sz="3600" dirty="0" smtClean="0">
                <a:solidFill>
                  <a:srgbClr val="C0504D"/>
                </a:solidFill>
              </a:rPr>
              <a:t> columns</a:t>
            </a:r>
            <a:endParaRPr lang="en-US" sz="3600" dirty="0">
              <a:solidFill>
                <a:srgbClr val="C0504D"/>
              </a:solidFill>
            </a:endParaRPr>
          </a:p>
        </p:txBody>
      </p:sp>
      <p:cxnSp>
        <p:nvCxnSpPr>
          <p:cNvPr id="8" name="Straight Arrow Connector 7"/>
          <p:cNvCxnSpPr/>
          <p:nvPr/>
        </p:nvCxnSpPr>
        <p:spPr>
          <a:xfrm flipV="1">
            <a:off x="1239361" y="5998258"/>
            <a:ext cx="2610073" cy="662186"/>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a:t>
            </a:r>
            <a:r>
              <a:rPr lang="en-US" b="1" dirty="0" smtClean="0">
                <a:solidFill>
                  <a:srgbClr val="C0504D"/>
                </a:solidFill>
              </a:rPr>
              <a:t>1</a:t>
            </a:r>
            <a:r>
              <a:rPr lang="en-US" dirty="0" smtClean="0"/>
              <a:t>)</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7" name="Straight Arrow Connector 6"/>
          <p:cNvCxnSpPr/>
          <p:nvPr/>
        </p:nvCxnSpPr>
        <p:spPr>
          <a:xfrm>
            <a:off x="1070029" y="2357776"/>
            <a:ext cx="2610073" cy="510039"/>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722242" y="2405842"/>
            <a:ext cx="444653" cy="707886"/>
          </a:xfrm>
          <a:prstGeom prst="rect">
            <a:avLst/>
          </a:prstGeom>
          <a:noFill/>
        </p:spPr>
        <p:txBody>
          <a:bodyPr wrap="none" rtlCol="0">
            <a:spAutoFit/>
          </a:bodyPr>
          <a:lstStyle/>
          <a:p>
            <a:r>
              <a:rPr lang="en-US" sz="4000" b="1" dirty="0" smtClean="0">
                <a:solidFill>
                  <a:srgbClr val="C0504D"/>
                </a:solidFill>
              </a:rPr>
              <a:t>1</a:t>
            </a:r>
            <a:endParaRPr lang="en-US" sz="4000" b="1" dirty="0">
              <a:solidFill>
                <a:srgbClr val="C0504D"/>
              </a:solidFill>
            </a:endParaRPr>
          </a:p>
        </p:txBody>
      </p: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Charting Library</a:t>
            </a:r>
            <a:endParaRPr lang="en-US" dirty="0"/>
          </a:p>
        </p:txBody>
      </p:sp>
      <p:sp>
        <p:nvSpPr>
          <p:cNvPr id="3" name="Content Placeholder 2"/>
          <p:cNvSpPr>
            <a:spLocks noGrp="1"/>
          </p:cNvSpPr>
          <p:nvPr>
            <p:ph idx="1"/>
          </p:nvPr>
        </p:nvSpPr>
        <p:spPr/>
        <p:txBody>
          <a:bodyPr/>
          <a:lstStyle/>
          <a:p>
            <a:r>
              <a:rPr lang="en-US" dirty="0" err="1" smtClean="0"/>
              <a:t>subplot.bar</a:t>
            </a:r>
            <a:r>
              <a:rPr lang="en-US" dirty="0" smtClean="0"/>
              <a:t>()</a:t>
            </a:r>
          </a:p>
          <a:p>
            <a:r>
              <a:rPr lang="en-US" dirty="0" err="1"/>
              <a:t>s</a:t>
            </a:r>
            <a:r>
              <a:rPr lang="en-US" dirty="0" err="1" smtClean="0"/>
              <a:t>ubplot.plot</a:t>
            </a:r>
            <a:r>
              <a:rPr lang="en-US" dirty="0" smtClean="0"/>
              <a:t>()</a:t>
            </a:r>
          </a:p>
          <a:p>
            <a:r>
              <a:rPr lang="en-US" dirty="0" err="1"/>
              <a:t>s</a:t>
            </a:r>
            <a:r>
              <a:rPr lang="en-US" dirty="0" err="1" smtClean="0"/>
              <a:t>ubplot.scatter</a:t>
            </a:r>
            <a:r>
              <a:rPr lang="en-US" dirty="0" smtClean="0"/>
              <a:t>()</a:t>
            </a:r>
          </a:p>
          <a:p>
            <a:r>
              <a:rPr lang="en-US" dirty="0" err="1"/>
              <a:t>s</a:t>
            </a:r>
            <a:r>
              <a:rPr lang="en-US" dirty="0" err="1" smtClean="0"/>
              <a:t>ubplot.boxplot</a:t>
            </a:r>
            <a:r>
              <a:rPr lang="en-US" dirty="0" smtClean="0"/>
              <a:t>()</a:t>
            </a:r>
            <a:endParaRPr lang="en-US" dirty="0"/>
          </a:p>
        </p:txBody>
      </p:sp>
    </p:spTree>
    <p:extLst>
      <p:ext uri="{BB962C8B-B14F-4D97-AF65-F5344CB8AC3E}">
        <p14:creationId xmlns:p14="http://schemas.microsoft.com/office/powerpoint/2010/main" val="2105223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Freeform 2"/>
          <p:cNvSpPr/>
          <p:nvPr/>
        </p:nvSpPr>
        <p:spPr>
          <a:xfrm>
            <a:off x="940026" y="2420176"/>
            <a:ext cx="1360037" cy="611294"/>
          </a:xfrm>
          <a:custGeom>
            <a:avLst/>
            <a:gdLst>
              <a:gd name="connsiteX0" fmla="*/ 0 w 1360037"/>
              <a:gd name="connsiteY0" fmla="*/ 520038 h 611294"/>
              <a:gd name="connsiteX1" fmla="*/ 200005 w 1360037"/>
              <a:gd name="connsiteY1" fmla="*/ 280021 h 611294"/>
              <a:gd name="connsiteX2" fmla="*/ 340009 w 1360037"/>
              <a:gd name="connsiteY2" fmla="*/ 610045 h 611294"/>
              <a:gd name="connsiteX3" fmla="*/ 560015 w 1360037"/>
              <a:gd name="connsiteY3" fmla="*/ 400030 h 611294"/>
              <a:gd name="connsiteX4" fmla="*/ 820022 w 1360037"/>
              <a:gd name="connsiteY4" fmla="*/ 590043 h 611294"/>
              <a:gd name="connsiteX5" fmla="*/ 1070029 w 1360037"/>
              <a:gd name="connsiteY5" fmla="*/ 190014 h 611294"/>
              <a:gd name="connsiteX6" fmla="*/ 1360037 w 1360037"/>
              <a:gd name="connsiteY6" fmla="*/ 0 h 6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37" h="611294">
                <a:moveTo>
                  <a:pt x="0" y="520038"/>
                </a:moveTo>
                <a:cubicBezTo>
                  <a:pt x="71668" y="392529"/>
                  <a:pt x="143337" y="265020"/>
                  <a:pt x="200005" y="280021"/>
                </a:cubicBezTo>
                <a:cubicBezTo>
                  <a:pt x="256673" y="295022"/>
                  <a:pt x="280007" y="590044"/>
                  <a:pt x="340009" y="610045"/>
                </a:cubicBezTo>
                <a:cubicBezTo>
                  <a:pt x="400011" y="630046"/>
                  <a:pt x="480013" y="403364"/>
                  <a:pt x="560015" y="400030"/>
                </a:cubicBezTo>
                <a:cubicBezTo>
                  <a:pt x="640017" y="396696"/>
                  <a:pt x="735020" y="625046"/>
                  <a:pt x="820022" y="590043"/>
                </a:cubicBezTo>
                <a:cubicBezTo>
                  <a:pt x="905024" y="555040"/>
                  <a:pt x="980027" y="288354"/>
                  <a:pt x="1070029" y="190014"/>
                </a:cubicBezTo>
                <a:cubicBezTo>
                  <a:pt x="1160032" y="91673"/>
                  <a:pt x="1360037" y="0"/>
                  <a:pt x="1360037"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55008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Boxes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500068" y="2070151"/>
            <a:ext cx="190006" cy="5700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130031" y="2640192"/>
            <a:ext cx="782418" cy="212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1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Polygons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Pie 2"/>
          <p:cNvSpPr/>
          <p:nvPr/>
        </p:nvSpPr>
        <p:spPr>
          <a:xfrm>
            <a:off x="1590043" y="2070151"/>
            <a:ext cx="630018" cy="928737"/>
          </a:xfrm>
          <a:prstGeom prst="p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96167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Painting</a:t>
            </a:r>
            <a:endParaRPr lang="en-US" dirty="0"/>
          </a:p>
        </p:txBody>
      </p:sp>
      <p:pic>
        <p:nvPicPr>
          <p:cNvPr id="4" name="Content Placeholder 3"/>
          <p:cNvPicPr>
            <a:picLocks noGrp="1" noChangeAspect="1"/>
          </p:cNvPicPr>
          <p:nvPr>
            <p:ph idx="1"/>
          </p:nvPr>
        </p:nvPicPr>
        <p:blipFill>
          <a:blip r:embed="rId2"/>
          <a:srcRect l="-802" r="-802"/>
          <a:stretch>
            <a:fillRect/>
          </a:stretch>
        </p:blipFill>
        <p:spPr/>
      </p:pic>
    </p:spTree>
    <p:extLst>
      <p:ext uri="{BB962C8B-B14F-4D97-AF65-F5344CB8AC3E}">
        <p14:creationId xmlns:p14="http://schemas.microsoft.com/office/powerpoint/2010/main" val="3781901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141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1010028" y="2352557"/>
            <a:ext cx="74391" cy="9576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1530039" y="2500183"/>
            <a:ext cx="74391" cy="8100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1992446" y="2200160"/>
            <a:ext cx="74391" cy="1120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2443287" y="2610191"/>
            <a:ext cx="74391" cy="7000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2963298" y="2998887"/>
            <a:ext cx="74391" cy="311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p:cNvSpPr/>
          <p:nvPr/>
        </p:nvSpPr>
        <p:spPr>
          <a:xfrm>
            <a:off x="3425705" y="2500182"/>
            <a:ext cx="74391" cy="820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1122428" y="2600190"/>
            <a:ext cx="74391" cy="7200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642439" y="2352557"/>
            <a:ext cx="74391" cy="967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2104846" y="2500183"/>
            <a:ext cx="74391" cy="8300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2555687" y="2998886"/>
            <a:ext cx="74391" cy="321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3075698" y="2500183"/>
            <a:ext cx="74391" cy="820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3538105" y="1940141"/>
            <a:ext cx="74391" cy="1390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919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13224" b="13224"/>
          <a:stretch>
            <a:fillRect/>
          </a:stretch>
        </p:blipFill>
        <p:spPr/>
      </p:pic>
      <p:sp>
        <p:nvSpPr>
          <p:cNvPr id="5" name="TextBox 4"/>
          <p:cNvSpPr txBox="1"/>
          <p:nvPr/>
        </p:nvSpPr>
        <p:spPr>
          <a:xfrm>
            <a:off x="1190033" y="6560224"/>
            <a:ext cx="6679796" cy="307777"/>
          </a:xfrm>
          <a:prstGeom prst="rect">
            <a:avLst/>
          </a:prstGeom>
          <a:noFill/>
        </p:spPr>
        <p:txBody>
          <a:bodyPr wrap="none" rtlCol="0">
            <a:spAutoFit/>
          </a:bodyPr>
          <a:lstStyle/>
          <a:p>
            <a:r>
              <a:rPr lang="en-US" sz="1400" dirty="0" smtClean="0"/>
              <a:t>http://</a:t>
            </a:r>
            <a:r>
              <a:rPr lang="en-US" sz="1400" dirty="0" err="1" smtClean="0"/>
              <a:t>www.guardian.co.uk</a:t>
            </a:r>
            <a:r>
              <a:rPr lang="en-US" sz="1400" dirty="0" smtClean="0"/>
              <a:t>/news/</a:t>
            </a:r>
            <a:r>
              <a:rPr lang="en-US" sz="1400" dirty="0" err="1" smtClean="0"/>
              <a:t>datablog</a:t>
            </a:r>
            <a:r>
              <a:rPr lang="en-US" sz="1400" dirty="0" smtClean="0"/>
              <a:t>/2011/</a:t>
            </a:r>
            <a:r>
              <a:rPr lang="en-US" sz="1400" dirty="0" err="1" smtClean="0"/>
              <a:t>oct</a:t>
            </a:r>
            <a:r>
              <a:rPr lang="en-US" sz="1400" dirty="0" smtClean="0"/>
              <a:t>/07/us-jobless-unemployment-data</a:t>
            </a:r>
            <a:endParaRPr lang="en-US" sz="1400" dirty="0"/>
          </a:p>
        </p:txBody>
      </p:sp>
    </p:spTree>
    <p:extLst>
      <p:ext uri="{BB962C8B-B14F-4D97-AF65-F5344CB8AC3E}">
        <p14:creationId xmlns:p14="http://schemas.microsoft.com/office/powerpoint/2010/main" val="327479451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1800559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1470025"/>
          </a:xfrm>
        </p:spPr>
        <p:txBody>
          <a:bodyPr>
            <a:normAutofit/>
          </a:bodyPr>
          <a:lstStyle/>
          <a:p>
            <a:r>
              <a:rPr lang="en-US" sz="6600" dirty="0" smtClean="0"/>
              <a:t>No Easy Way</a:t>
            </a:r>
            <a:endParaRPr lang="en-US" sz="66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2937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6" name="Content Placeholder 5"/>
          <p:cNvPicPr>
            <a:picLocks noGrp="1" noChangeAspect="1"/>
          </p:cNvPicPr>
          <p:nvPr>
            <p:ph idx="1"/>
          </p:nvPr>
        </p:nvPicPr>
        <p:blipFill>
          <a:blip r:embed="rId2"/>
          <a:srcRect l="-19340" r="-19340"/>
          <a:stretch>
            <a:fillRect/>
          </a:stretch>
        </p:blipFill>
        <p:spPr/>
      </p:pic>
    </p:spTree>
    <p:extLst>
      <p:ext uri="{BB962C8B-B14F-4D97-AF65-F5344CB8AC3E}">
        <p14:creationId xmlns:p14="http://schemas.microsoft.com/office/powerpoint/2010/main" val="1676291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4" name="Content Placeholder 3"/>
          <p:cNvPicPr>
            <a:picLocks noGrp="1" noChangeAspect="1"/>
          </p:cNvPicPr>
          <p:nvPr>
            <p:ph idx="1"/>
          </p:nvPr>
        </p:nvPicPr>
        <p:blipFill>
          <a:blip r:embed="rId2"/>
          <a:srcRect l="-25614" r="-25614"/>
          <a:stretch>
            <a:fillRect/>
          </a:stretch>
        </p:blipFill>
        <p:spPr/>
      </p:pic>
    </p:spTree>
    <p:extLst>
      <p:ext uri="{BB962C8B-B14F-4D97-AF65-F5344CB8AC3E}">
        <p14:creationId xmlns:p14="http://schemas.microsoft.com/office/powerpoint/2010/main" val="34406572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sp>
        <p:nvSpPr>
          <p:cNvPr id="3" name="Content Placeholder 2"/>
          <p:cNvSpPr>
            <a:spLocks noGrp="1"/>
          </p:cNvSpPr>
          <p:nvPr>
            <p:ph idx="1"/>
          </p:nvPr>
        </p:nvSpPr>
        <p:spPr>
          <a:xfrm>
            <a:off x="457200" y="2780203"/>
            <a:ext cx="8229600" cy="3345960"/>
          </a:xfrm>
        </p:spPr>
        <p:txBody>
          <a:bodyPr/>
          <a:lstStyle/>
          <a:p>
            <a:pPr marL="0" indent="0" algn="ctr">
              <a:buNone/>
            </a:pPr>
            <a:r>
              <a:rPr lang="en-US" dirty="0" err="1"/>
              <a:t>d</a:t>
            </a:r>
            <a:r>
              <a:rPr lang="en-US" dirty="0" err="1" smtClean="0"/>
              <a:t>raw_county</a:t>
            </a:r>
            <a:r>
              <a:rPr lang="en-US" dirty="0" smtClean="0"/>
              <a:t>(subplot, </a:t>
            </a:r>
            <a:r>
              <a:rPr lang="en-US" dirty="0" err="1" smtClean="0"/>
              <a:t>county_id</a:t>
            </a:r>
            <a:r>
              <a:rPr lang="en-US" dirty="0" smtClean="0"/>
              <a:t>, color</a:t>
            </a:r>
            <a:r>
              <a:rPr lang="en-US" dirty="0" smtClean="0"/>
              <a:t>)</a:t>
            </a:r>
          </a:p>
          <a:p>
            <a:pPr marL="0" indent="0" algn="ctr">
              <a:buNone/>
            </a:pPr>
            <a:endParaRPr lang="en-US" dirty="0" smtClean="0"/>
          </a:p>
          <a:p>
            <a:pPr marL="0" indent="0" algn="ctr">
              <a:buNone/>
            </a:pPr>
            <a:r>
              <a:rPr lang="en-US" dirty="0" err="1"/>
              <a:t>d</a:t>
            </a:r>
            <a:r>
              <a:rPr lang="en-US" dirty="0" err="1" smtClean="0"/>
              <a:t>raw_state</a:t>
            </a:r>
            <a:r>
              <a:rPr lang="en-US" dirty="0" smtClean="0"/>
              <a:t>(subplot, state, color)</a:t>
            </a:r>
            <a:endParaRPr lang="en-US" dirty="0"/>
          </a:p>
        </p:txBody>
      </p:sp>
      <p:sp>
        <p:nvSpPr>
          <p:cNvPr id="4" name="TextBox 3"/>
          <p:cNvSpPr txBox="1"/>
          <p:nvPr/>
        </p:nvSpPr>
        <p:spPr>
          <a:xfrm>
            <a:off x="5320146" y="1980144"/>
            <a:ext cx="963725" cy="646331"/>
          </a:xfrm>
          <a:prstGeom prst="rect">
            <a:avLst/>
          </a:prstGeom>
          <a:noFill/>
        </p:spPr>
        <p:txBody>
          <a:bodyPr wrap="none" rtlCol="0">
            <a:spAutoFit/>
          </a:bodyPr>
          <a:lstStyle/>
          <a:p>
            <a:r>
              <a:rPr lang="en-US" sz="3600" dirty="0" smtClean="0"/>
              <a:t>FIPS</a:t>
            </a:r>
            <a:endParaRPr lang="en-US" sz="3600" dirty="0"/>
          </a:p>
        </p:txBody>
      </p:sp>
      <p:cxnSp>
        <p:nvCxnSpPr>
          <p:cNvPr id="6" name="Straight Arrow Connector 5"/>
          <p:cNvCxnSpPr>
            <a:endCxn id="4" idx="2"/>
          </p:cNvCxnSpPr>
          <p:nvPr/>
        </p:nvCxnSpPr>
        <p:spPr>
          <a:xfrm flipV="1">
            <a:off x="5620155" y="2626475"/>
            <a:ext cx="181854" cy="3637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970717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US" dirty="0" err="1" smtClean="0"/>
              <a:t>dataiap.github.com</a:t>
            </a:r>
            <a:r>
              <a:rPr lang="en-US" dirty="0"/>
              <a:t>/</a:t>
            </a:r>
            <a:r>
              <a:rPr lang="en-US" dirty="0" err="1"/>
              <a:t>dataiap</a:t>
            </a:r>
            <a:r>
              <a:rPr lang="en-US" dirty="0"/>
              <a:t>/</a:t>
            </a:r>
            <a:r>
              <a:rPr lang="en-US" dirty="0" smtClean="0"/>
              <a:t>day2/</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96069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575" b="-14575"/>
          <a:stretch>
            <a:fillRect/>
          </a:stretch>
        </p:blipFill>
        <p:spPr>
          <a:xfrm>
            <a:off x="68385" y="1600200"/>
            <a:ext cx="9075615" cy="4525963"/>
          </a:xfrm>
        </p:spPr>
      </p:pic>
      <p:sp>
        <p:nvSpPr>
          <p:cNvPr id="5" name="TextBox 4"/>
          <p:cNvSpPr txBox="1"/>
          <p:nvPr/>
        </p:nvSpPr>
        <p:spPr>
          <a:xfrm>
            <a:off x="3480094" y="6515823"/>
            <a:ext cx="2021294" cy="369332"/>
          </a:xfrm>
          <a:prstGeom prst="rect">
            <a:avLst/>
          </a:prstGeom>
          <a:noFill/>
        </p:spPr>
        <p:txBody>
          <a:bodyPr wrap="none" rtlCol="0">
            <a:spAutoFit/>
          </a:bodyPr>
          <a:lstStyle/>
          <a:p>
            <a:r>
              <a:rPr lang="nl-NL" dirty="0" err="1" smtClean="0"/>
              <a:t>finance.google.com</a:t>
            </a:r>
            <a:endParaRPr lang="en-US" dirty="0"/>
          </a:p>
        </p:txBody>
      </p:sp>
    </p:spTree>
    <p:extLst>
      <p:ext uri="{BB962C8B-B14F-4D97-AF65-F5344CB8AC3E}">
        <p14:creationId xmlns:p14="http://schemas.microsoft.com/office/powerpoint/2010/main" val="26358691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1300" dirty="0" smtClean="0"/>
              <a:t>2</a:t>
            </a:r>
            <a:endParaRPr lang="en-US" sz="413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799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Exploring</a:t>
            </a:r>
            <a:endParaRPr lang="en-US" dirty="0"/>
          </a:p>
        </p:txBody>
      </p:sp>
      <p:pic>
        <p:nvPicPr>
          <p:cNvPr id="4" name="Content Placeholder 3"/>
          <p:cNvPicPr>
            <a:picLocks noGrp="1" noChangeAspect="1"/>
          </p:cNvPicPr>
          <p:nvPr>
            <p:ph idx="1"/>
          </p:nvPr>
        </p:nvPicPr>
        <p:blipFill>
          <a:blip r:embed="rId3"/>
          <a:srcRect l="4221" r="4221"/>
          <a:stretch>
            <a:fillRect/>
          </a:stretch>
        </p:blipFill>
        <p:spPr/>
      </p:pic>
    </p:spTree>
    <p:extLst>
      <p:ext uri="{BB962C8B-B14F-4D97-AF65-F5344CB8AC3E}">
        <p14:creationId xmlns:p14="http://schemas.microsoft.com/office/powerpoint/2010/main" val="41453431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Storytelling</a:t>
            </a:r>
            <a:endParaRPr lang="en-US" dirty="0"/>
          </a:p>
        </p:txBody>
      </p:sp>
      <p:pic>
        <p:nvPicPr>
          <p:cNvPr id="4" name="Content Placeholder 3"/>
          <p:cNvPicPr>
            <a:picLocks noGrp="1" noChangeAspect="1"/>
          </p:cNvPicPr>
          <p:nvPr>
            <p:ph idx="1"/>
          </p:nvPr>
        </p:nvPicPr>
        <p:blipFill>
          <a:blip r:embed="rId3"/>
          <a:srcRect l="-10234" r="-10234"/>
          <a:stretch>
            <a:fillRect/>
          </a:stretch>
        </p:blipFill>
        <p:spPr>
          <a:xfrm>
            <a:off x="0" y="1600200"/>
            <a:ext cx="9144000" cy="4525963"/>
          </a:xfrm>
        </p:spPr>
      </p:pic>
      <p:sp>
        <p:nvSpPr>
          <p:cNvPr id="5" name="TextBox 4"/>
          <p:cNvSpPr txBox="1"/>
          <p:nvPr/>
        </p:nvSpPr>
        <p:spPr>
          <a:xfrm>
            <a:off x="2920080" y="6518670"/>
            <a:ext cx="2841042" cy="369332"/>
          </a:xfrm>
          <a:prstGeom prst="rect">
            <a:avLst/>
          </a:prstGeom>
          <a:noFill/>
        </p:spPr>
        <p:txBody>
          <a:bodyPr wrap="none" rtlCol="0">
            <a:spAutoFit/>
          </a:bodyPr>
          <a:lstStyle/>
          <a:p>
            <a:r>
              <a:rPr lang="pl-PL" dirty="0" smtClean="0"/>
              <a:t>http://</a:t>
            </a:r>
            <a:r>
              <a:rPr lang="pl-PL" dirty="0" err="1" smtClean="0"/>
              <a:t>www.gapminder.org</a:t>
            </a:r>
            <a:r>
              <a:rPr lang="pl-PL" dirty="0" smtClean="0"/>
              <a:t>/</a:t>
            </a:r>
            <a:endParaRPr lang="en-US" dirty="0"/>
          </a:p>
        </p:txBody>
      </p:sp>
    </p:spTree>
    <p:extLst>
      <p:ext uri="{BB962C8B-B14F-4D97-AF65-F5344CB8AC3E}">
        <p14:creationId xmlns:p14="http://schemas.microsoft.com/office/powerpoint/2010/main" val="3249196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pic>
        <p:nvPicPr>
          <p:cNvPr id="5" name="Content Placeholder 4"/>
          <p:cNvPicPr>
            <a:picLocks noGrp="1" noChangeAspect="1"/>
          </p:cNvPicPr>
          <p:nvPr>
            <p:ph idx="1"/>
          </p:nvPr>
        </p:nvPicPr>
        <p:blipFill>
          <a:blip r:embed="rId3"/>
          <a:srcRect l="-18187" r="-18187"/>
          <a:stretch>
            <a:fillRect/>
          </a:stretch>
        </p:blipFill>
        <p:spPr/>
      </p:pic>
    </p:spTree>
    <p:extLst>
      <p:ext uri="{BB962C8B-B14F-4D97-AF65-F5344CB8AC3E}">
        <p14:creationId xmlns:p14="http://schemas.microsoft.com/office/powerpoint/2010/main" val="25912412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TotalTime>
  <Words>579</Words>
  <Application>Microsoft Macintosh PowerPoint</Application>
  <PresentationFormat>On-screen Show (4:3)</PresentationFormat>
  <Paragraphs>135</Paragraphs>
  <Slides>45</Slides>
  <Notes>23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Day 2: Introduction to Visualizations</vt:lpstr>
      <vt:lpstr>Summarize</vt:lpstr>
      <vt:lpstr>Complex</vt:lpstr>
      <vt:lpstr>PowerPoint Presentation</vt:lpstr>
      <vt:lpstr>PowerPoint Presentation</vt:lpstr>
      <vt:lpstr>2</vt:lpstr>
      <vt:lpstr>Exploring</vt:lpstr>
      <vt:lpstr>Storytelling</vt:lpstr>
      <vt:lpstr>Animation?</vt:lpstr>
      <vt:lpstr>Animation?</vt:lpstr>
      <vt:lpstr>“The Message”</vt:lpstr>
      <vt:lpstr>PowerPoint Presentation</vt:lpstr>
      <vt:lpstr>PowerPoint Presentation</vt:lpstr>
      <vt:lpstr>Visualization != Sexy Pictures</vt:lpstr>
      <vt:lpstr>PowerPoint Presentation</vt:lpstr>
      <vt:lpstr>PowerPoint Presentation</vt:lpstr>
      <vt:lpstr>PowerPoint Presentation</vt:lpstr>
      <vt:lpstr>The Basics</vt:lpstr>
      <vt:lpstr>The Basics</vt:lpstr>
      <vt:lpstr>Bar Graph</vt:lpstr>
      <vt:lpstr>Scatter Plot</vt:lpstr>
      <vt:lpstr>Line Graph</vt:lpstr>
      <vt:lpstr>Choropleth Plots</vt:lpstr>
      <vt:lpstr>Box Plots</vt:lpstr>
      <vt:lpstr>matplotlib</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Lines</vt:lpstr>
      <vt:lpstr>Boxes</vt:lpstr>
      <vt:lpstr>Polygons</vt:lpstr>
      <vt:lpstr>Painting</vt:lpstr>
      <vt:lpstr>Overlaps</vt:lpstr>
      <vt:lpstr>Overlaps</vt:lpstr>
      <vt:lpstr>Choropleth Plots</vt:lpstr>
      <vt:lpstr>No Easy Way</vt:lpstr>
      <vt:lpstr>How Maps are Drawn</vt:lpstr>
      <vt:lpstr>How Maps are Drawn</vt:lpstr>
      <vt:lpstr>Helper Functions</vt:lpstr>
      <vt:lpstr>dataiap.github.com/dataiap/day2/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Introduction to Visualizations</dc:title>
  <dc:creator>eugene</dc:creator>
  <cp:lastModifiedBy>eugene</cp:lastModifiedBy>
  <cp:revision>24</cp:revision>
  <dcterms:created xsi:type="dcterms:W3CDTF">2012-01-07T19:13:21Z</dcterms:created>
  <dcterms:modified xsi:type="dcterms:W3CDTF">2012-01-10T04:04:33Z</dcterms:modified>
</cp:coreProperties>
</file>